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60" r:id="rId5"/>
    <p:sldId id="258" r:id="rId6"/>
    <p:sldId id="259" r:id="rId7"/>
    <p:sldId id="261" r:id="rId8"/>
    <p:sldId id="262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4" r:id="rId17"/>
    <p:sldId id="276" r:id="rId18"/>
  </p:sldIdLst>
  <p:sldSz cx="9144000" cy="6858000" type="screen4x3"/>
  <p:notesSz cx="69596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FF"/>
    <a:srgbClr val="3B29A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03-Oct-19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  <a:blipFill>
            <a:blip r:embed="rId2" cstate="print"/>
            <a:tile tx="0" ty="0" sx="100000" sy="100000" flip="none" algn="tl"/>
          </a:blipFill>
          <a:ln w="57150">
            <a:solidFill>
              <a:srgbClr val="0000FF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U-Paalai" pitchFamily="34" charset="0"/>
                <a:cs typeface="TAU-Paalai" pitchFamily="34" charset="0"/>
              </a:rPr>
              <a:t>தமிழ்மொழி</a:t>
            </a: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U-Paalai" pitchFamily="34" charset="0"/>
                <a:cs typeface="TAU-Paalai" pitchFamily="34" charset="0"/>
              </a:rPr>
              <a:t>கற்பித்தல்</a:t>
            </a: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U-Paalai" pitchFamily="34" charset="0"/>
                <a:cs typeface="TAU-Paalai" pitchFamily="34" charset="0"/>
              </a:rPr>
              <a:t/>
            </a:r>
            <a:b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U-Paalai" pitchFamily="34" charset="0"/>
                <a:cs typeface="TAU-Paalai" pitchFamily="34" charset="0"/>
              </a:rPr>
            </a:br>
            <a:r>
              <a:rPr lang="en-US" sz="40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/>
            </a:r>
            <a:br>
              <a:rPr lang="en-US" sz="40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</a:br>
            <a:r>
              <a:rPr lang="en-US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U-Paalai" pitchFamily="34" charset="0"/>
                <a:cs typeface="TAU-Paalai" pitchFamily="34" charset="0"/>
              </a:rPr>
              <a:t>தொடக்க</a:t>
            </a: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U-Paalai" pitchFamily="34" charset="0"/>
                <a:cs typeface="TAU-Paalai" pitchFamily="34" charset="0"/>
              </a:rPr>
              <a:t>நிலை</a:t>
            </a:r>
            <a:r>
              <a:rPr lang="en-US" sz="40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/>
            </a:r>
            <a:br>
              <a:rPr lang="en-US" sz="40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</a:br>
            <a:endParaRPr lang="en-US" sz="4000" b="1" dirty="0">
              <a:solidFill>
                <a:srgbClr val="0000FF"/>
              </a:solidFill>
              <a:latin typeface="TAU-Paalai" pitchFamily="34" charset="0"/>
              <a:cs typeface="TAU-Paala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876800"/>
            <a:ext cx="6934200" cy="1295400"/>
          </a:xfrm>
          <a:blipFill>
            <a:blip r:embed="rId2" cstate="print"/>
            <a:tile tx="0" ty="0" sx="100000" sy="100000" flip="none" algn="tl"/>
          </a:blipFill>
          <a:ln w="57150">
            <a:solidFill>
              <a:srgbClr val="0000FF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20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மனிதவள</a:t>
            </a:r>
            <a:r>
              <a:rPr lang="en-US" sz="20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மேம்பாட்டுத்</a:t>
            </a:r>
            <a:r>
              <a:rPr lang="en-US" sz="20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துறை</a:t>
            </a:r>
            <a:r>
              <a:rPr lang="en-US" sz="20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/</a:t>
            </a:r>
            <a:r>
              <a:rPr lang="en-US" sz="20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ஒருங்கிணைந்த</a:t>
            </a:r>
            <a:r>
              <a:rPr lang="en-US" sz="20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ஆசிரியர்</a:t>
            </a:r>
            <a:r>
              <a:rPr lang="en-US" sz="20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கல்வி</a:t>
            </a:r>
            <a:endParaRPr lang="en-US" sz="2000" b="1" dirty="0" smtClean="0">
              <a:blipFill>
                <a:blip r:embed="rId3"/>
                <a:tile tx="0" ty="0" sx="100000" sy="100000" flip="none" algn="tl"/>
              </a:blipFill>
              <a:latin typeface="TAU-Paalai" pitchFamily="34" charset="0"/>
              <a:cs typeface="TAU-Paalai" pitchFamily="34" charset="0"/>
            </a:endParaRPr>
          </a:p>
          <a:p>
            <a:r>
              <a:rPr lang="en-US" sz="1800" b="1" dirty="0" smtClean="0">
                <a:blipFill>
                  <a:blip r:embed="rId3"/>
                  <a:tile tx="0" ty="0" sx="100000" sy="100000" flip="none" algn="tl"/>
                </a:blipFill>
                <a:latin typeface="Arial" pitchFamily="34" charset="0"/>
                <a:ea typeface="Arial Unicode MS" pitchFamily="34" charset="-128"/>
                <a:cs typeface="Arial" pitchFamily="34" charset="0"/>
              </a:rPr>
              <a:t>NISHTHA – Training </a:t>
            </a:r>
            <a:r>
              <a:rPr lang="en-US" sz="1800" b="1" dirty="0" err="1" smtClean="0">
                <a:blipFill>
                  <a:blip r:embed="rId3"/>
                  <a:tile tx="0" ty="0" sx="100000" sy="100000" flip="none" algn="tl"/>
                </a:blipFill>
                <a:latin typeface="Arial" pitchFamily="34" charset="0"/>
                <a:ea typeface="Arial Unicode MS" pitchFamily="34" charset="-128"/>
                <a:cs typeface="Arial" pitchFamily="34" charset="0"/>
              </a:rPr>
              <a:t>Programme</a:t>
            </a:r>
            <a:endParaRPr lang="en-US" sz="1800" b="1" dirty="0" smtClean="0">
              <a:blipFill>
                <a:blip r:embed="rId3"/>
                <a:tile tx="0" ty="0" sx="100000" sy="100000" flip="none" algn="tl"/>
              </a:blip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r>
              <a:rPr lang="en-US" sz="18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மாநிலக்</a:t>
            </a:r>
            <a:r>
              <a:rPr lang="en-US" sz="18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8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கல்வியியல்</a:t>
            </a:r>
            <a:r>
              <a:rPr lang="en-US" sz="18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8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ஆராய்ச்சி</a:t>
            </a:r>
            <a:r>
              <a:rPr lang="en-US" sz="18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8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மற்றும்</a:t>
            </a:r>
            <a:r>
              <a:rPr lang="en-US" sz="18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8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பயிற்சி</a:t>
            </a:r>
            <a:r>
              <a:rPr lang="en-US" sz="18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8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நிறுவனம்</a:t>
            </a:r>
            <a:r>
              <a:rPr lang="en-US" sz="18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, </a:t>
            </a:r>
          </a:p>
          <a:p>
            <a:r>
              <a:rPr lang="en-US" sz="18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சென்னை</a:t>
            </a:r>
            <a:r>
              <a:rPr lang="en-US" sz="18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 – 600 006. </a:t>
            </a:r>
            <a:r>
              <a:rPr lang="en-US" sz="1800" b="1" dirty="0" err="1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தமிழ்நாடு</a:t>
            </a:r>
            <a:r>
              <a:rPr lang="en-US" sz="1800" b="1" dirty="0" smtClean="0">
                <a:blipFill>
                  <a:blip r:embed="rId3"/>
                  <a:tile tx="0" ty="0" sx="100000" sy="100000" flip="none" algn="tl"/>
                </a:blipFill>
                <a:latin typeface="TAU-Paalai" pitchFamily="34" charset="0"/>
                <a:cs typeface="TAU-Paalai" pitchFamily="34" charset="0"/>
              </a:rPr>
              <a:t>.</a:t>
            </a:r>
            <a:endParaRPr lang="en-US" sz="1800" b="1" dirty="0">
              <a:blipFill>
                <a:blip r:embed="rId3"/>
                <a:tile tx="0" ty="0" sx="100000" sy="100000" flip="none" algn="tl"/>
              </a:blipFill>
              <a:latin typeface="TAU-Paalai" pitchFamily="34" charset="0"/>
              <a:cs typeface="TAU-Paala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sz="24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புதிய</a:t>
            </a:r>
            <a:r>
              <a:rPr lang="en-US" sz="24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கல்விக்</a:t>
            </a:r>
            <a:r>
              <a:rPr lang="en-US" sz="24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கொள்கை</a:t>
            </a:r>
            <a:r>
              <a:rPr lang="en-US" sz="24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(NEP 1986)</a:t>
            </a:r>
            <a:endParaRPr lang="en-US" sz="2400" dirty="0" smtClean="0">
              <a:solidFill>
                <a:srgbClr val="0000FF"/>
              </a:solidFill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தேசிய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கல்விக்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கொள்கை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(1968)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வலியுறுத்திய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கருத்துகளை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நடைமுறைப்படுத்த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வேண்டும்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கிராமப்புற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மாணவர்கள்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உயர்கல்வியை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அடைய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முடியாததற்குக்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காரணம்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போதுமான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ஆங்கில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அறிவு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இன்மையே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. </a:t>
            </a: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இதனால்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மண்டல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மொழிகளையே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எல்லாக்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கல்வி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நிலைகளிலும்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பயன்படுத்துவது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இன்றியமையாததாகிறது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தேசிய</a:t>
            </a:r>
            <a:r>
              <a:rPr lang="en-US" sz="24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கலைத்திட்ட</a:t>
            </a:r>
            <a:r>
              <a:rPr lang="en-US" sz="24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வடிவமைப்பு</a:t>
            </a:r>
            <a:r>
              <a:rPr lang="en-US" sz="24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(NCF 2005)</a:t>
            </a:r>
          </a:p>
          <a:p>
            <a:pPr lvl="0" algn="just"/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ஒவ்வொரு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குழந்தையும்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மொழித்திறனைப்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பிறப்பிலேயே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பெற்றுள்ளது</a:t>
            </a: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பெரும்பான்மையான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குழந்தைகள்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மொழியின்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வடிவங்கள்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மற்றும்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விதிகளைப்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பள்ளிக்குச்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செல்லும்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முன்னரே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அறிந்து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கொள்கின்றன</a:t>
            </a: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பள்ளிக்குச்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சென்றபின்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இரண்டு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அல்லது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அதற்கு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மேற்பட்ட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மொழிகளைப்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பேசவும்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புரிந்துகொள்ளவும்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குழந்தைகளால்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இயலும்</a:t>
            </a: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பழங்குடியினர்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தாய்மொழி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மற்றும்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அனைத்துக்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குழந்தைகளின்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தாய்மொழிகளுக்கு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முதன்மை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அளிப்பதாக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இருக்கவேண்டும்</a:t>
            </a: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குழந்தைகளிடம்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பன்மொழித்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தன்மையை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ஊக்குவிக்கவேண்டும்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.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குழந்தைகளிடையே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ஆங்கில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மொழியறிவை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வளர்ப்பதற்குத்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தாய்மொழிக்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கல்வியாலேயே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முடிகிறது</a:t>
            </a: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இருமொழித்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தன்மை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அல்லது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பன்மொழித்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தன்மை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அறிவுசார்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வளர்ச்சிக்கு</a:t>
            </a:r>
            <a:r>
              <a:rPr lang="en-US" sz="19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1900" dirty="0" err="1" smtClean="0">
                <a:latin typeface="TAU-Paalai" pitchFamily="34" charset="0"/>
                <a:cs typeface="TAU-Paalai" pitchFamily="34" charset="0"/>
              </a:rPr>
              <a:t>உதவுகிறது</a:t>
            </a:r>
            <a:endParaRPr lang="en-US" sz="1900" dirty="0" smtClean="0">
              <a:latin typeface="TAU-Paalai" pitchFamily="34" charset="0"/>
              <a:cs typeface="TAU-Paalai" pitchFamily="34" charset="0"/>
            </a:endParaRPr>
          </a:p>
          <a:p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en-US" sz="22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தமிழகக்</a:t>
            </a:r>
            <a:r>
              <a:rPr lang="en-US" sz="22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கலைத்திட்ட</a:t>
            </a:r>
            <a:r>
              <a:rPr lang="en-US" sz="22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வடிவமைப்பு</a:t>
            </a:r>
            <a:r>
              <a:rPr lang="en-US" sz="22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-2017 (TNCF 2017)</a:t>
            </a:r>
          </a:p>
          <a:p>
            <a:pPr algn="just">
              <a:buNone/>
            </a:pPr>
            <a:endParaRPr lang="en-US" sz="22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மொழியின்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அடிப்படைத்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திறன்கள்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மட்டுமல்லாமல்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பள்ளிக்கு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வெளியிலும்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தொடர்பாடல்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திறன்களை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மாணவர்களிடையே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வளர்த்தல்</a:t>
            </a:r>
            <a:endParaRPr lang="en-US" sz="22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22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தமிழ்மொழி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தமிழர்கள்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தமிழர்களின்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பண்பாட்டுப்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பெருமிதங்களை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உணர்ந்திடப்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பொருண்மை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அடிப்படையில்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வகுப்புகளுக்கு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ஏற்ற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படிநிலைகளில்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பாடத்திட்டங்களை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அமைத்தல்</a:t>
            </a:r>
            <a:endParaRPr lang="en-US" sz="22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22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மரபுசார்ந்த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இலக்கிய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வடிவங்கள்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மட்டுமல்லாமல்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நவீன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வடிவங்களையும்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அறிமுகப்படுத்துவதன்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வாயிலாக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மாணவர்களிடையே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படைப்பாற்றல்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தற்சிந்தனை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போன்ற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திறன்களை</a:t>
            </a:r>
            <a:r>
              <a:rPr lang="en-US" sz="2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200" dirty="0" err="1" smtClean="0">
                <a:latin typeface="TAU-Paalai" pitchFamily="34" charset="0"/>
                <a:cs typeface="TAU-Paalai" pitchFamily="34" charset="0"/>
              </a:rPr>
              <a:t>வளர்த்தல்</a:t>
            </a:r>
            <a:endParaRPr lang="en-US" sz="2200" dirty="0" smtClean="0">
              <a:latin typeface="TAU-Paalai" pitchFamily="34" charset="0"/>
              <a:cs typeface="TAU-Paalai" pitchFamily="34" charset="0"/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24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24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கற்பித்தலின்</a:t>
            </a:r>
            <a:r>
              <a:rPr lang="en-US" sz="24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இன்றியமையாமை</a:t>
            </a:r>
            <a:endParaRPr lang="en-US" sz="2400" b="1" dirty="0">
              <a:solidFill>
                <a:srgbClr val="0000FF"/>
              </a:solidFill>
              <a:latin typeface="TAU-Paalai" pitchFamily="34" charset="0"/>
              <a:cs typeface="TAU-Paala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867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lvl="0">
              <a:lnSpc>
                <a:spcPct val="170000"/>
              </a:lnSpc>
            </a:pP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மனித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இனத்தின்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நாகரிகம்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பண்பாடு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கலாச்சாரம்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வாழ்வியல்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சிறப்புக்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கூறுகள்பற்றி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உணர்ந்துகொள்ள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</a:t>
            </a:r>
          </a:p>
          <a:p>
            <a:pPr lvl="0">
              <a:lnSpc>
                <a:spcPct val="170000"/>
              </a:lnSpc>
            </a:pP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மாணவர்கள்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தம்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உள்ளக்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கருத்துகளைத்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தயக்கமின்றி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வெளிப்படுத்த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</a:t>
            </a:r>
          </a:p>
          <a:p>
            <a:pPr lvl="0">
              <a:lnSpc>
                <a:spcPct val="170000"/>
              </a:lnSpc>
            </a:pP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குழந்தைகளின்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ஆளுமை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வளர்ச்சி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தன்னம்பிக்கை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படைப்பாற்றல்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முதலான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திறன்களை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மேம்படுத்த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</a:t>
            </a:r>
          </a:p>
          <a:p>
            <a:pPr lvl="0">
              <a:lnSpc>
                <a:spcPct val="170000"/>
              </a:lnSpc>
            </a:pP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தாம்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கற்கும்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குறித்த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பெருமித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உணர்வு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மொழியின்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சிறப்புக்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கூறுகள்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இலக்கிய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இன்பம்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போன்றவற்றை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உணரந்துகொள்ள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</a:t>
            </a:r>
          </a:p>
          <a:p>
            <a:pPr lvl="0">
              <a:lnSpc>
                <a:spcPct val="170000"/>
              </a:lnSpc>
            </a:pP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மொழியின்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இலக்கணக்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கூறுகளான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ஒலிப்பு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முறைகள்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ஒலி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அமைப்புகள்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(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குறில்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நெடில்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குறுக்கம்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),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எழுத்து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சொல்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பொருள்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யாப்பு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அணி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குறித்துத்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தெளிவுபெற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</a:t>
            </a:r>
          </a:p>
          <a:p>
            <a:pPr lvl="0">
              <a:lnSpc>
                <a:spcPct val="170000"/>
              </a:lnSpc>
            </a:pP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பிற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பாடங்களைக்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கற்றுக்கொள்வதற்கும்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ஒரு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வாயிலாக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அமைய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</a:p>
          <a:p>
            <a:pPr lvl="0">
              <a:lnSpc>
                <a:spcPct val="170000"/>
              </a:lnSpc>
            </a:pP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சமூகத்தில்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மற்றவர்களுடன்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இணக்கமாக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வாழ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</a:t>
            </a:r>
          </a:p>
          <a:p>
            <a:pPr lvl="0">
              <a:lnSpc>
                <a:spcPct val="170000"/>
              </a:lnSpc>
            </a:pP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சூழ்நிலைகளை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உணர்ந்து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விருப்பு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வெறுப்பு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உணர்வுகளைக்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dirty="0" err="1" smtClean="0">
                <a:latin typeface="TAU-Paalai" pitchFamily="34" charset="0"/>
                <a:cs typeface="TAU-Paalai" pitchFamily="34" charset="0"/>
              </a:rPr>
              <a:t>கையாள</a:t>
            </a:r>
            <a:r>
              <a:rPr lang="en-US" sz="7200" dirty="0" smtClean="0">
                <a:latin typeface="TAU-Paalai" pitchFamily="34" charset="0"/>
                <a:cs typeface="TAU-Paalai" pitchFamily="34" charset="0"/>
              </a:rPr>
              <a:t>,</a:t>
            </a:r>
          </a:p>
          <a:p>
            <a:pPr lvl="0" algn="ctr">
              <a:lnSpc>
                <a:spcPct val="170000"/>
              </a:lnSpc>
              <a:buNone/>
            </a:pPr>
            <a:r>
              <a:rPr lang="en-US" sz="7200" b="1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72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b="1" dirty="0" err="1" smtClean="0">
                <a:latin typeface="TAU-Paalai" pitchFamily="34" charset="0"/>
                <a:cs typeface="TAU-Paalai" pitchFamily="34" charset="0"/>
              </a:rPr>
              <a:t>கற்பித்தல்</a:t>
            </a:r>
            <a:r>
              <a:rPr lang="en-US" sz="72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7200" b="1" dirty="0" err="1" smtClean="0">
                <a:latin typeface="TAU-Paalai" pitchFamily="34" charset="0"/>
                <a:cs typeface="TAU-Paalai" pitchFamily="34" charset="0"/>
              </a:rPr>
              <a:t>தேவை</a:t>
            </a:r>
            <a:r>
              <a:rPr lang="en-US" sz="7200" b="1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en-US" b="1" dirty="0" err="1" smtClean="0">
                <a:latin typeface="TAU-Paalai" pitchFamily="34" charset="0"/>
                <a:cs typeface="TAU-Paalai" pitchFamily="34" charset="0"/>
              </a:rPr>
              <a:t>குழந்தையின்</a:t>
            </a:r>
            <a:r>
              <a:rPr lang="en-US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b="1" dirty="0" err="1" smtClean="0">
                <a:latin typeface="TAU-Paalai" pitchFamily="34" charset="0"/>
                <a:cs typeface="TAU-Paalai" pitchFamily="34" charset="0"/>
              </a:rPr>
              <a:t>மொழியறிவு</a:t>
            </a:r>
            <a:endParaRPr lang="en-US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ஒரு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குழந்தை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பிறந்து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, 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எந்த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மொழியில்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பெற்றோரோடும்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அண்டையில்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உள்ளோரோடும்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பேசிப்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பழகி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வளர்கின்றதோ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அந்த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மொழியே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அதற்குத்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தாய்மொழி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.  </a:t>
            </a:r>
          </a:p>
          <a:p>
            <a:pPr algn="just"/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முதன்மொழி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என்பது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பள்ளிக்கூடத்தில்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மொழிக்கு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அளிக்கப்படும்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இடத்தை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அடிப்படையாகக்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கொண்டது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.  </a:t>
            </a:r>
          </a:p>
          <a:p>
            <a:pPr algn="just"/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கல்விக்கூடத்தில்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முதன்மை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நிலையில்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கற்பிப்பது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முதன்மொழி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.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இரண்டாவது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நிலையில்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கற்பிப்பது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இரண்டாம்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. </a:t>
            </a:r>
          </a:p>
          <a:p>
            <a:pPr algn="just"/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முதல்மொழி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என்பது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கல்விக்கூடத்திற்கு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வெளியே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பயன்படுத்தப்படும்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மொழியாக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இருக்கும்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.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மேலும்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கற்கின்ற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பெரும்பாலோருக்குத்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தாய்மொழியாகவும்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இருக்கும்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.  </a:t>
            </a:r>
          </a:p>
          <a:p>
            <a:pPr algn="just"/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இரண்டாம்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என்பது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கற்போருக்குத்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தாய்மொழியாக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இராது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. 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ஆனால்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அதனை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வகுப்புக்கு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வெளியே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பயன்படுத்த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வாய்ப்பு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dirty="0" err="1" smtClean="0">
                <a:latin typeface="TAU-Paalai" pitchFamily="34" charset="0"/>
                <a:cs typeface="TAU-Paalai" pitchFamily="34" charset="0"/>
              </a:rPr>
              <a:t>இருக்கும்</a:t>
            </a:r>
            <a:r>
              <a:rPr lang="en-US" sz="31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latin typeface="TAU-Paalai" pitchFamily="34" charset="0"/>
                <a:cs typeface="TAU-Paalai" pitchFamily="34" charset="0"/>
              </a:rPr>
              <a:t/>
            </a:r>
            <a:br>
              <a:rPr lang="en-US" sz="2400" b="1" dirty="0" smtClean="0">
                <a:latin typeface="TAU-Paalai" pitchFamily="34" charset="0"/>
                <a:cs typeface="TAU-Paalai" pitchFamily="34" charset="0"/>
              </a:rPr>
            </a:br>
            <a:r>
              <a:rPr lang="en-US" sz="2400" b="1" dirty="0" err="1" smtClean="0">
                <a:latin typeface="TAU-Paalai" pitchFamily="34" charset="0"/>
                <a:cs typeface="TAU-Paalai" pitchFamily="34" charset="0"/>
              </a:rPr>
              <a:t>பள்ளிக்கு</a:t>
            </a:r>
            <a:r>
              <a:rPr lang="en-US" sz="24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latin typeface="TAU-Paalai" pitchFamily="34" charset="0"/>
                <a:cs typeface="TAU-Paalai" pitchFamily="34" charset="0"/>
              </a:rPr>
              <a:t>வரும்</a:t>
            </a:r>
            <a:r>
              <a:rPr lang="en-US" sz="24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latin typeface="TAU-Paalai" pitchFamily="34" charset="0"/>
                <a:cs typeface="TAU-Paalai" pitchFamily="34" charset="0"/>
              </a:rPr>
              <a:t>மாணவர்களின்</a:t>
            </a:r>
            <a:r>
              <a:rPr lang="en-US" sz="24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latin typeface="TAU-Paalai" pitchFamily="34" charset="0"/>
                <a:cs typeface="TAU-Paalai" pitchFamily="34" charset="0"/>
              </a:rPr>
              <a:t>தமிழ்மொழியறிவு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/>
            </a:r>
            <a:br>
              <a:rPr lang="en-US" sz="2400" dirty="0" smtClean="0">
                <a:latin typeface="TAU-Paalai" pitchFamily="34" charset="0"/>
                <a:cs typeface="TAU-Paalai" pitchFamily="34" charset="0"/>
              </a:rPr>
            </a:br>
            <a:endParaRPr lang="en-US" sz="2400" dirty="0">
              <a:latin typeface="TAU-Paalai" pitchFamily="34" charset="0"/>
              <a:cs typeface="TAU-Paala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தொடக்கப்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பள்ளியில்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சேரும்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மாணவர்கள்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குறைந்தது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ஒரு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மொழியைப்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பயன்படுத்தும்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அனுபவம்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பெற்று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வருகிறார்கள்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தம்முன்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அமர்ந்திருக்கும்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மாணவர்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அனைவரும்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தமிழ்மொழியைத்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தாய்மொழியாகக்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கொண்டவரா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எனவும்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வீட்டில்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பிறமொழி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பேசுப</a:t>
            </a:r>
            <a:r>
              <a:rPr lang="ta-IN" sz="2000" dirty="0" smtClean="0">
                <a:latin typeface="TAU-Paalai" pitchFamily="34" charset="0"/>
                <a:cs typeface="TAU-Paalai" pitchFamily="34" charset="0"/>
              </a:rPr>
              <a:t>வரா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எனவும்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ஆசிரியருக்குத்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தெரிந்திருக்கவேண்டும்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 </a:t>
            </a:r>
          </a:p>
          <a:p>
            <a:pPr algn="just"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முதல்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மொழியைப்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பொருத்தவரை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பள்ளிக்கு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வரும்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பெரும்பாலான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மாணவர்கள்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தமிழை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நன்கு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பேசுவர்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ஆனால்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நாம்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கற்பிக்கப்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போ</a:t>
            </a:r>
            <a:r>
              <a:rPr lang="ta-IN" sz="2000" dirty="0" smtClean="0">
                <a:latin typeface="TAU-Paalai" pitchFamily="34" charset="0"/>
                <a:cs typeface="TAU-Paalai" pitchFamily="34" charset="0"/>
              </a:rPr>
              <a:t>வ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எழுத்துத்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தமிழே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எழுத்துத்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தமிழைப்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படிக்கவும்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எழுதவும்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மட்டுமல்லாது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பேசவும்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கற்றுத்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தரவேண்டும்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algn="just"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எழுத்துத்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தமிழில்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பேசத்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தொடங்கினால்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குழந்தைகள்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அச்சப்பட்டு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பள்ளியின்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மீதும்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கற்றலின்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மீதும்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வெறுப்புக்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கொள்ளும்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இந்நிலையைத்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தவிர்க்க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ஆசிரியர்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முதலில்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குழந்தைகள்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பேசும்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மொழியில்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பேசவேண்டும்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அதாவது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பள்ளி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அமைந்துள்ள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வட்டார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வழக்கில்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பேசவேண்டும்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 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இதற்கு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முதல்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வகுப்பு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ஆசிரியர்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ta-IN" sz="2000" dirty="0" smtClean="0">
                <a:latin typeface="TAU-Paalai" pitchFamily="34" charset="0"/>
                <a:cs typeface="TAU-Paalai" pitchFamily="34" charset="0"/>
              </a:rPr>
              <a:t>அவ்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வட்டார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வழக்கை</a:t>
            </a:r>
            <a:r>
              <a:rPr lang="ta-IN" sz="2000" dirty="0" smtClean="0">
                <a:latin typeface="TAU-Paalai" pitchFamily="34" charset="0"/>
                <a:cs typeface="TAU-Paalai" pitchFamily="34" charset="0"/>
              </a:rPr>
              <a:t> நன்கு அறிந்தவராக இருப்பது நல்லது. 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latin typeface="TAU-Paalai" pitchFamily="34" charset="0"/>
                <a:cs typeface="TAU-Paalai" pitchFamily="34" charset="0"/>
              </a:rPr>
              <a:t/>
            </a:r>
            <a:br>
              <a:rPr lang="en-US" sz="2700" b="1" dirty="0" smtClean="0">
                <a:latin typeface="TAU-Paalai" pitchFamily="34" charset="0"/>
                <a:cs typeface="TAU-Paalai" pitchFamily="34" charset="0"/>
              </a:rPr>
            </a:br>
            <a:r>
              <a:rPr lang="en-US" sz="2700" b="1" dirty="0" smtClean="0">
                <a:latin typeface="TAU-Paalai" pitchFamily="34" charset="0"/>
                <a:cs typeface="TAU-Paalai" pitchFamily="34" charset="0"/>
              </a:rPr>
              <a:t/>
            </a:r>
            <a:br>
              <a:rPr lang="en-US" sz="2700" b="1" dirty="0" smtClean="0">
                <a:latin typeface="TAU-Paalai" pitchFamily="34" charset="0"/>
                <a:cs typeface="TAU-Paalai" pitchFamily="34" charset="0"/>
              </a:rPr>
            </a:br>
            <a:r>
              <a:rPr lang="en-US" sz="2700" b="1" i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உங்கள்</a:t>
            </a:r>
            <a:r>
              <a:rPr lang="en-US" sz="2700" b="1" i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700" b="1" i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சிந்தனைக்கு</a:t>
            </a:r>
            <a:r>
              <a:rPr lang="en-US" sz="2700" b="1" i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. . . 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ஒரு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குழந்தையின்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தாய்மொழி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என்று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நீங்கள்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எதனைக்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கூறுகிறீர்கள்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?</a:t>
            </a:r>
          </a:p>
          <a:p>
            <a:pPr algn="just">
              <a:buNone/>
            </a:pPr>
            <a:endParaRPr lang="en-US" sz="2000" b="1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மொழியே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நமக்கு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அடையாளமாகவும்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முகவரியாகவும்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உள்ளது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.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இக்கூற்றை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உங்களுக்கு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அல்லது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மற்றவருக்கு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ஏற்பட்ட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ஏதேனும்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அனுபவம்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/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நிகழ்வு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மூலம்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விளக்குங்கள்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algn="just">
              <a:buNone/>
            </a:pPr>
            <a:endParaRPr lang="en-US" sz="2000" b="1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மொழிவழியே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பண்பாட்டுக்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கூறுகள்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வெளிப்படுவதற்கான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வாய்ப்புகள்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உள்ளனவா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?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அவற்றைக்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குறிப்பிடுங்கள்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algn="just">
              <a:buNone/>
            </a:pPr>
            <a:endParaRPr lang="en-US" sz="2000" b="1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திருநெல்வேலியைச்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சேர்ந்த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ஆணும்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கோயம்புத்தூரைச்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சேர்ந்த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பெண்ணும்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திருமணம்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செய்துகொண்டு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தஞ்சாவூரில்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வாழும்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சூழலில்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அவர்களின்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குழந்தை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எந்த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வட்டார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மொழியில்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latin typeface="TAU-Paalai" pitchFamily="34" charset="0"/>
                <a:cs typeface="TAU-Paalai" pitchFamily="34" charset="0"/>
              </a:rPr>
              <a:t>பேசும்</a:t>
            </a:r>
            <a:r>
              <a:rPr lang="en-US" sz="2000" b="1" dirty="0" smtClean="0">
                <a:latin typeface="TAU-Paalai" pitchFamily="34" charset="0"/>
                <a:cs typeface="TAU-Paalai" pitchFamily="34" charset="0"/>
              </a:rPr>
              <a:t>?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>
            <a:alpha val="2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8229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66117" y="304800"/>
            <a:ext cx="2613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நன்றி</a:t>
            </a:r>
            <a:endParaRPr lang="en-US" sz="5400" b="1" cap="none" spc="0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en-US" sz="5400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வணக்கம்</a:t>
            </a:r>
            <a:endParaRPr lang="en-US" sz="5400" dirty="0">
              <a:solidFill>
                <a:srgbClr val="0000FF"/>
              </a:solidFill>
              <a:latin typeface="TAU-Paalai" pitchFamily="34" charset="0"/>
              <a:cs typeface="TAU-Paala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8001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048000" y="228600"/>
            <a:ext cx="3058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AU-Paalai" pitchFamily="34" charset="0"/>
                <a:cs typeface="TAU-Paalai" pitchFamily="34" charset="0"/>
              </a:rPr>
              <a:t>வணக்கம்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AU-Paalai" pitchFamily="34" charset="0"/>
                <a:cs typeface="TAU-Paalai" pitchFamily="34" charset="0"/>
              </a:rPr>
              <a:t/>
            </a:r>
            <a:br>
              <a:rPr lang="en-US" sz="3600" b="1" dirty="0" smtClean="0">
                <a:latin typeface="TAU-Paalai" pitchFamily="34" charset="0"/>
                <a:cs typeface="TAU-Paalai" pitchFamily="34" charset="0"/>
              </a:rPr>
            </a:br>
            <a:r>
              <a:rPr lang="en-US" sz="3100" b="1" dirty="0" err="1" smtClean="0">
                <a:latin typeface="TAU-Paalai" pitchFamily="34" charset="0"/>
                <a:cs typeface="TAU-Paalai" pitchFamily="34" charset="0"/>
              </a:rPr>
              <a:t>தமிழ்மொழி</a:t>
            </a:r>
            <a:r>
              <a:rPr lang="en-US" sz="31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b="1" dirty="0" err="1" smtClean="0">
                <a:latin typeface="TAU-Paalai" pitchFamily="34" charset="0"/>
                <a:cs typeface="TAU-Paalai" pitchFamily="34" charset="0"/>
              </a:rPr>
              <a:t>கற்பித்தல்</a:t>
            </a:r>
            <a:r>
              <a:rPr lang="en-US" sz="3100" b="1" dirty="0" smtClean="0">
                <a:latin typeface="TAU-Paalai" pitchFamily="34" charset="0"/>
                <a:cs typeface="TAU-Paalai" pitchFamily="34" charset="0"/>
              </a:rPr>
              <a:t> </a:t>
            </a:r>
            <a:br>
              <a:rPr lang="en-US" sz="3100" b="1" dirty="0" smtClean="0">
                <a:latin typeface="TAU-Paalai" pitchFamily="34" charset="0"/>
                <a:cs typeface="TAU-Paalai" pitchFamily="34" charset="0"/>
              </a:rPr>
            </a:br>
            <a:r>
              <a:rPr lang="en-US" sz="3100" b="1" dirty="0" err="1" smtClean="0">
                <a:latin typeface="TAU-Paalai" pitchFamily="34" charset="0"/>
                <a:cs typeface="TAU-Paalai" pitchFamily="34" charset="0"/>
              </a:rPr>
              <a:t>பயிற்சியின்</a:t>
            </a:r>
            <a:r>
              <a:rPr lang="en-US" sz="31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3100" b="1" dirty="0" err="1" smtClean="0">
                <a:latin typeface="TAU-Paalai" pitchFamily="34" charset="0"/>
                <a:cs typeface="TAU-Paalai" pitchFamily="34" charset="0"/>
              </a:rPr>
              <a:t>நோக்கங்கள்</a:t>
            </a:r>
            <a:r>
              <a:rPr lang="en-US" sz="3100" b="1" dirty="0" smtClean="0">
                <a:latin typeface="TAU-Paalai" pitchFamily="34" charset="0"/>
                <a:cs typeface="TAU-Paalai" pitchFamily="34" charset="0"/>
              </a:rPr>
              <a:t/>
            </a:r>
            <a:br>
              <a:rPr lang="en-US" sz="3100" b="1" dirty="0" smtClean="0">
                <a:latin typeface="TAU-Paalai" pitchFamily="34" charset="0"/>
                <a:cs typeface="TAU-Paalai" pitchFamily="34" charset="0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மொழிப்பாடம்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கற்றல்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–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கற்பித்தல்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குறித்த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கருத்துகள்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விளக்கங்கள்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குறித்துக்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கலந்துரையாடுதல்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சிந்தனையைத்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தூண்டும்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வினாக்களுக்கு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விடை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காணல்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கற்பித்தல்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குறித்த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கல்விக்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குழுக்களின்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பரிந்துரைகளை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அறிதல்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வகுப்பறையில்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மொழிப்பாடம்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கற்பிக்கும்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பல்வேறு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சூழல்களை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உணர்தல்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. (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தாய்மொழி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/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இரண்டாம்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/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மூன்றாம்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) </a:t>
            </a:r>
          </a:p>
          <a:p>
            <a:pPr lvl="0"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கற்பித்தலுக்கு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உதவும்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அணுகுமுறைகள்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உத்திகள்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பலவகையான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கற்பித்தல்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முறைகள்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முதலியவற்றைப்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புரிந்துகொண்டு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செயல்படுத்துதல்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lvl="0"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மொழியின்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அடிப்படைத்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திறன்களையும்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உயர்நிலைத்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திறன்களையும்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வளர்க்கும்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செயல்பாடுகளைத்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திட்டமிடுதல்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lvl="0"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பாடப்பொருளுடன்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எதிர்பார்க்கும்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கற்றல்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விளைவுகளைப்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பட்டியலிடுதல்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lvl="0"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பாலினம்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சிறப்புத்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தேவை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உள்ளடங்கிய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கல்வி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ஆகியவற்றின்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அடிப்படையில்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மொழிப்பாடம்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கற்பிக்கும்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நிலை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குறித்த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கருத்துகளைத்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தெரிந்துகொள்ளல்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கருத்தாளர்கள்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அறிந்துகொண்ட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செய்திகளை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மதிப்பிடுதல்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பின்னூட்டம்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பெறுதல்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2400" b="1" dirty="0" err="1" smtClean="0">
                <a:latin typeface="TAU-Paalai" pitchFamily="34" charset="0"/>
                <a:cs typeface="TAU-Paalai" pitchFamily="34" charset="0"/>
              </a:rPr>
              <a:t>பயிற்சிக்</a:t>
            </a:r>
            <a:r>
              <a:rPr lang="en-US" sz="24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latin typeface="TAU-Paalai" pitchFamily="34" charset="0"/>
                <a:cs typeface="TAU-Paalai" pitchFamily="34" charset="0"/>
              </a:rPr>
              <a:t>கட்டகத்தில்</a:t>
            </a:r>
            <a:r>
              <a:rPr lang="en-US" sz="24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latin typeface="TAU-Paalai" pitchFamily="34" charset="0"/>
                <a:cs typeface="TAU-Paalai" pitchFamily="34" charset="0"/>
              </a:rPr>
              <a:t>இடம்பெற்றுள்ள</a:t>
            </a:r>
            <a:r>
              <a:rPr lang="en-US" sz="2400" b="1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b="1" dirty="0" err="1" smtClean="0">
                <a:latin typeface="TAU-Paalai" pitchFamily="34" charset="0"/>
                <a:cs typeface="TAU-Paalai" pitchFamily="34" charset="0"/>
              </a:rPr>
              <a:t>கருத்துகள்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867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மொழிப்பாடம்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கற்பிக்கும்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கலை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–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ஓர்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அறிமுகம்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மொழிப்பாடம்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கற்பித்தலின்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நோக்கங்கள்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குறித்துக்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கல்விக்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குழுக்களின்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பரிந்துரைகள்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குழந்தையின்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மொழியறிவு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தமிழ்மொழி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கற்பித்தல்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–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முறைகள்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உத்திகள்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அணுகுமுறைகள்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பாடல்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படக்கதை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கற்பித்தல்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–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முதல்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இருவகுப்பு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மொழியின்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அடிப்படைத்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திறன்களை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வளர்த்தல்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–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செயல்பாடுகள்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செய்யுள்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உரைப்பகுதி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கதைப்பகுதி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நடைமுறை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இலக்கணம்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சொற்களஞ்சியப்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பெருக்கம்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– 3, 4, 5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வகுப்புகள்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மொழிப்பாடம்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-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பொருண்மைகள்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இயல்களின்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பகுப்பு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செய்யுள்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உரைநடை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துணைப்பாடம்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இலக்கணம்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கற்பித்தல்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நோக்கங்கள்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கற்பிக்கும்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முறைகள்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எதிர்பார்க்கும்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கற்றல்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விளைவுகள்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- 6, 7, 8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வகுப்புகள்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மொழிப்பாடத்தில்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மதிப்பீடு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-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தொடர்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மற்றும்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முழுமை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ஒப்பார்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குழு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மதிப்பீடு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தன்மதிப்பீடு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இவற்றுடன்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கற்றல்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விளைவுகள்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lvl="0"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மொழியாசிரியரின்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தனித்தன்மைகள்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உள்ளடங்கிய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மாணவர்களுக்கான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கற்பித்தல்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பயிற்சிக்குள்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நுழைவதற்குமுன்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br>
              <a:rPr lang="en-US" sz="2400" dirty="0" smtClean="0">
                <a:latin typeface="TAU-Paalai" pitchFamily="34" charset="0"/>
                <a:cs typeface="TAU-Paalai" pitchFamily="34" charset="0"/>
              </a:rPr>
            </a:b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கலந்துரையாடலும்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கருத்துவெளிப்பாடும்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86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lvl="0" algn="just"/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நீங்கள்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தாய்மொழியை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எவ்வாறு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கற்றுக்கொண்டீர்கள்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என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நினைவிருக்கிறதா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?</a:t>
            </a:r>
          </a:p>
          <a:p>
            <a:pPr lvl="0" algn="just">
              <a:buNone/>
            </a:pPr>
            <a:endParaRPr lang="en-US" sz="21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முதன்முதலாக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தாய்மொழியில்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எழுதியதை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அல்லது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கற்றுக்கொண்டதைக்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குறித்து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உங்களால்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நினைவுகூர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முடிகிறதா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?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எத்தகைய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சூழலில்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?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குறிப்பிடும்படியான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செய்திகள்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எவையேனும்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உள்ளனவா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?</a:t>
            </a:r>
          </a:p>
          <a:p>
            <a:pPr lvl="0" algn="just">
              <a:buNone/>
            </a:pPr>
            <a:endParaRPr lang="en-US" sz="21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இரண்டாம்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மொழியாக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ஒரு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மொழியைப்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பேசவும்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எழுதவும்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எவ்வாறு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கற்றுக்கொண்டீர்கள்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?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அந்த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நிகழ்வைக்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கூறுங்கள்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lvl="0" algn="just">
              <a:buNone/>
            </a:pPr>
            <a:endParaRPr lang="en-US" sz="21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முதன்மொழி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அல்லது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தாய்மொழியில்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கற்றுக்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கொண்டதற்கும்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இரண்டாம்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மொழியாக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வேறொரு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மொழியைக்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கற்றுக்கொண்டதற்கும்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உங்களுக்கு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ஏதேனும்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வேறுபாடு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அல்லது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இருமொழியைக்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கற்றுக்கொள்ளும்போது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ஒரேமாதிரியான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நிலை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இருந்ததா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?</a:t>
            </a:r>
          </a:p>
          <a:p>
            <a:pPr lvl="0" algn="just">
              <a:buNone/>
            </a:pPr>
            <a:endParaRPr lang="en-US" sz="2100" dirty="0" smtClean="0">
              <a:latin typeface="TAU-Paalai" pitchFamily="34" charset="0"/>
              <a:cs typeface="TAU-Paalai" pitchFamily="34" charset="0"/>
            </a:endParaRPr>
          </a:p>
          <a:p>
            <a:pPr lvl="0" algn="just"/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குழந்தைகள்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பயன்படுத்தும்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மொழியை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நாம்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வகுப்பறையில்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கற்பித்தலுக்குப்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பயன்படுத்த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100" dirty="0" err="1" smtClean="0">
                <a:latin typeface="TAU-Paalai" pitchFamily="34" charset="0"/>
                <a:cs typeface="TAU-Paalai" pitchFamily="34" charset="0"/>
              </a:rPr>
              <a:t>முடியுமா</a:t>
            </a:r>
            <a:r>
              <a:rPr lang="en-US" sz="2100" dirty="0" smtClean="0">
                <a:latin typeface="TAU-Paalai" pitchFamily="34" charset="0"/>
                <a:cs typeface="TAU-Paalai" pitchFamily="34" charset="0"/>
              </a:rPr>
              <a:t>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கற்பித்தல்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சூழல்</a:t>
            </a:r>
            <a:endParaRPr lang="en-US" dirty="0">
              <a:latin typeface="TAU-Paalai" pitchFamily="34" charset="0"/>
              <a:cs typeface="TAU-Paala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இந்தியச்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சூழலில்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. . . .</a:t>
            </a: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பல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மொழிகள்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பேசும்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குழந்தைகள்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நிறைந்த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வகுப்பறைச்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சூழல்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தாய்மொழியறிவுடன்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பள்ளியில்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சேர்தல்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தாம்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ஏற்கெனவே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அறிந்துள்ள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ஒரு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மொழியுடன்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வகுப்பறையில்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புதிய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மொழியையும்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கற்றல்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இவ்விரு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மட்டுமின்றி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இணைப்புமொழியாக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/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மூன்றாம்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மொழியாக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ஆங்கிலத்தையும்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கற்றல்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தமிழகச்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சூழலில்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. . . .</a:t>
            </a: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தமிழே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தாய்மொழியாகவும்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முதன்மொழியாகவும்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இருத்தல்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வட்டாரத்திலுள்ள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வழக்குச்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சொற்களுடன்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வகுப்பறையில்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தமிழின்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பொதுவான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பேச்சு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/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எழுத்து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வழக்குகளை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அறிதல்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இரண்டாம்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மொழியாக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ஆங்கிலத்தைக்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கற்றல்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pPr algn="just"/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சிறுபான்மை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மொழிவழிக்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கற்பிக்கும்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பள்ளிகளில்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தமிழையும்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ஒரு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பாடமாகக்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கற்றல்</a:t>
            </a: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endParaRPr lang="en-US" sz="2000" dirty="0">
              <a:latin typeface="TAU-Paalai" pitchFamily="34" charset="0"/>
              <a:cs typeface="TAU-Paala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மொழிக்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கல்வி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குறித்துக்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கல்விக்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குழுக்கள்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என்ன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கூறுகின்றன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?</a:t>
            </a:r>
            <a:endParaRPr lang="en-US" sz="2400" dirty="0">
              <a:latin typeface="TAU-Paalai" pitchFamily="34" charset="0"/>
              <a:cs typeface="TAU-Paala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sz="20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தேசிய</a:t>
            </a:r>
            <a:r>
              <a:rPr lang="en-US" sz="20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கல்விக்</a:t>
            </a:r>
            <a:r>
              <a:rPr lang="en-US" sz="20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கொள்கை</a:t>
            </a:r>
            <a:r>
              <a:rPr lang="en-US" sz="2000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TAU-Paalai" pitchFamily="34" charset="0"/>
                <a:cs typeface="TAU-Paalai" pitchFamily="34" charset="0"/>
              </a:rPr>
              <a:t>(NPE 1968)</a:t>
            </a:r>
            <a:endParaRPr lang="en-US" sz="2000" dirty="0" smtClean="0">
              <a:solidFill>
                <a:srgbClr val="0000FF"/>
              </a:solidFill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endParaRPr lang="en-US" sz="2000" dirty="0" smtClean="0">
              <a:solidFill>
                <a:srgbClr val="0000FF"/>
              </a:solidFill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இந்திய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மொழிகள்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இலக்கியம்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பண்பாடு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கல்வி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முதலியவற்றின்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வளர்ச்சிக்கு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இன்றியமையாதனவாகும்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இவை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நிறைவேறாத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வரையில்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மக்களின்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படைப்பாற்றல்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பயனற்றதாகவும்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கல்வி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தரமற்றதாகவும்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கல்விக்கும்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எளிய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குடிமகனுக்கும்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இடையேயுள்ள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இடைவெளி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மிகுதியாகவும்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காணப்படும்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>
              <a:buNone/>
            </a:pPr>
            <a:endParaRPr lang="en-US" sz="2000" dirty="0" smtClean="0">
              <a:latin typeface="TAU-Paalai" pitchFamily="34" charset="0"/>
              <a:cs typeface="TAU-Paalai" pitchFamily="34" charset="0"/>
            </a:endParaRPr>
          </a:p>
          <a:p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தொடக்கக்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கல்வியிலும்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இடைநிலைக்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கல்வியிலும்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மண்டல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மொழிகள்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வாயிலாகப்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பெறும்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கல்வியே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இன்றும்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000" dirty="0" err="1" smtClean="0">
                <a:latin typeface="TAU-Paalai" pitchFamily="34" charset="0"/>
                <a:cs typeface="TAU-Paalai" pitchFamily="34" charset="0"/>
              </a:rPr>
              <a:t>ஊக்குவிக்கப்படுகிறது</a:t>
            </a:r>
            <a:r>
              <a:rPr lang="en-US" sz="2000" dirty="0" smtClean="0">
                <a:latin typeface="TAU-Paalai" pitchFamily="34" charset="0"/>
                <a:cs typeface="TAU-Paalai" pitchFamily="34" charset="0"/>
              </a:rPr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676</TotalTime>
  <Words>926</Words>
  <Application>Microsoft Office PowerPoint</Application>
  <PresentationFormat>On-screen Show (4:3)</PresentationFormat>
  <Paragraphs>137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தமிழ்மொழி கற்பித்தல்  தொடக்க நிலை </vt:lpstr>
      <vt:lpstr>வணக்கம்</vt:lpstr>
      <vt:lpstr> தமிழ்மொழி கற்பித்தல்  பயிற்சியின் நோக்கங்கள் </vt:lpstr>
      <vt:lpstr>Slide 4</vt:lpstr>
      <vt:lpstr>பயிற்சிக் கட்டகத்தில் இடம்பெற்றுள்ள கருத்துகள்</vt:lpstr>
      <vt:lpstr>Slide 6</vt:lpstr>
      <vt:lpstr>பயிற்சிக்குள் நுழைவதற்குமுன்  கலந்துரையாடலும் கருத்துவெளிப்பாடும்</vt:lpstr>
      <vt:lpstr>மொழி கற்பித்தல் சூழல்</vt:lpstr>
      <vt:lpstr>மொழிக் கல்வி குறித்துக் கல்விக் குழுக்கள் என்ன கூறுகின்றன?</vt:lpstr>
      <vt:lpstr>Slide 10</vt:lpstr>
      <vt:lpstr>Slide 11</vt:lpstr>
      <vt:lpstr>Slide 12</vt:lpstr>
      <vt:lpstr>மொழி கற்பித்தலின் இன்றியமையாமை</vt:lpstr>
      <vt:lpstr>Slide 14</vt:lpstr>
      <vt:lpstr> பள்ளிக்கு வரும் மாணவர்களின் தமிழ்மொழியறிவு </vt:lpstr>
      <vt:lpstr>  உங்கள் சிந்தனைக்கு. . . . 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தமிழ்மொழி கற்பித்தல்  தொடக்க மற்றும் உயர்தொடக்க நிலை </dc:title>
  <dc:creator>MALARVIZHI - DIET</dc:creator>
  <cp:lastModifiedBy>DELL</cp:lastModifiedBy>
  <cp:revision>76</cp:revision>
  <dcterms:created xsi:type="dcterms:W3CDTF">2006-08-16T00:00:00Z</dcterms:created>
  <dcterms:modified xsi:type="dcterms:W3CDTF">2019-10-03T05:26:18Z</dcterms:modified>
</cp:coreProperties>
</file>